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1045" r:id="rId2"/>
    <p:sldId id="1031" r:id="rId3"/>
    <p:sldId id="1040" r:id="rId4"/>
    <p:sldId id="1026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5" d="100"/>
          <a:sy n="85" d="100"/>
        </p:scale>
        <p:origin x="6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19:36:01.08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19:36:01.08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19:36:01.09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0 24575,'0'0'-8191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3E4496-777C-CE46-B335-9D29BDD89E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84578"/>
            <a:ext cx="7772400" cy="97038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515" y="4992435"/>
            <a:ext cx="6775315" cy="48099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58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BD63-DD5E-48BC-854C-FE03DCD3E40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A81F-5467-4BC9-9BA1-68F5A2470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7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BD63-DD5E-48BC-854C-FE03DCD3E40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A81F-5467-4BC9-9BA1-68F5A2470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56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BD63-DD5E-48BC-854C-FE03DCD3E40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A81F-5467-4BC9-9BA1-68F5A2470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77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FCD71B1-85DD-FB4D-AFAB-E3FA4C9C9F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30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FCD71B1-85DD-FB4D-AFAB-E3FA4C9C9F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41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E7FF05-D863-874D-8786-64E3725ED5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2330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BD63-DD5E-48BC-854C-FE03DCD3E40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A81F-5467-4BC9-9BA1-68F5A2470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37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BD63-DD5E-48BC-854C-FE03DCD3E40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A81F-5467-4BC9-9BA1-68F5A2470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64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BD63-DD5E-48BC-854C-FE03DCD3E40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A81F-5467-4BC9-9BA1-68F5A2470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58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BD63-DD5E-48BC-854C-FE03DCD3E40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A81F-5467-4BC9-9BA1-68F5A2470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7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BD63-DD5E-48BC-854C-FE03DCD3E40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A81F-5467-4BC9-9BA1-68F5A2470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4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ABD63-DD5E-48BC-854C-FE03DCD3E40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FA81F-5467-4BC9-9BA1-68F5A2470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5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6.png"/><Relationship Id="rId7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5">
            <a:extLst>
              <a:ext uri="{FF2B5EF4-FFF2-40B4-BE49-F238E27FC236}">
                <a16:creationId xmlns:a16="http://schemas.microsoft.com/office/drawing/2014/main" id="{37F5AC9E-D768-70F8-9380-1162CBEC3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925" y="2158049"/>
            <a:ext cx="5448300" cy="299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7" tIns="45670" rIns="91337" bIns="45670">
            <a:spAutoFit/>
          </a:bodyPr>
          <a:lstStyle/>
          <a:p>
            <a:pPr marL="0" marR="0" lvl="0" indent="7938" algn="l" defTabSz="914400" rtl="0" eaLnBrk="1" fontAlgn="auto" latinLnBrk="0" hangingPunct="1">
              <a:lnSpc>
                <a:spcPct val="100000"/>
              </a:lnSpc>
              <a:spcBef>
                <a:spcPts val="13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While tapping the side of hand point:</a:t>
            </a:r>
          </a:p>
          <a:p>
            <a:pPr marL="0" marR="0" lvl="0" indent="7938" algn="l" defTabSz="914400" rtl="0" eaLnBrk="1" fontAlgn="auto" latinLnBrk="0" hangingPunct="1">
              <a:lnSpc>
                <a:spcPct val="100000"/>
              </a:lnSpc>
              <a:spcBef>
                <a:spcPts val="13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游ゴシック" panose="020B0400000000000000" pitchFamily="34" charset="-128"/>
                <a:cs typeface="+mn-cs"/>
              </a:rPr>
              <a:t>“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游ゴシック" panose="020B0400000000000000" pitchFamily="34" charset="-128"/>
                <a:cs typeface="+mn-cs"/>
              </a:rPr>
              <a:t>Even though I have this anxiety/fear/phobia,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 deeply and completely accept myself.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游ゴシック" panose="020B0400000000000000" pitchFamily="34" charset="-128"/>
                <a:cs typeface="+mn-cs"/>
              </a:rPr>
              <a:t>”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itchFamily="34" charset="0"/>
              <a:ea typeface="游ゴシック" panose="020B0400000000000000" pitchFamily="34" charset="-128"/>
              <a:cs typeface="+mn-cs"/>
            </a:endParaRPr>
          </a:p>
          <a:p>
            <a:pPr marL="0" marR="0" lvl="0" indent="7938" algn="l" defTabSz="914400" rtl="0" eaLnBrk="1" fontAlgn="auto" latinLnBrk="0" hangingPunct="1">
              <a:lnSpc>
                <a:spcPct val="100000"/>
              </a:lnSpc>
              <a:spcBef>
                <a:spcPts val="13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Repeat twice more.</a:t>
            </a:r>
          </a:p>
          <a:p>
            <a:pPr marL="234950" marR="0" lvl="1" indent="0" algn="l" defTabSz="914400" rtl="0" eaLnBrk="1" fontAlgn="auto" latinLnBrk="0" hangingPunct="1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Clr>
                <a:srgbClr val="254061"/>
              </a:buClr>
              <a:buSzPct val="100000"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0F8E89-A54C-E0A4-AF72-87135F87BBDC}"/>
              </a:ext>
            </a:extLst>
          </p:cNvPr>
          <p:cNvGrpSpPr/>
          <p:nvPr/>
        </p:nvGrpSpPr>
        <p:grpSpPr>
          <a:xfrm>
            <a:off x="628650" y="2726531"/>
            <a:ext cx="2809876" cy="1404937"/>
            <a:chOff x="628650" y="2158049"/>
            <a:chExt cx="2809876" cy="1404937"/>
          </a:xfrm>
        </p:grpSpPr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859492FD-86DE-C73D-E282-84F5B0AF2F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650" y="2178686"/>
              <a:ext cx="1614488" cy="72707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90877" tIns="91440" rIns="90877" bIns="9144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charset="0"/>
                  <a:ea typeface="Century Gothic" charset="0"/>
                  <a:cs typeface="Century Gothic" charset="0"/>
                </a:rPr>
                <a:t>SH – side of hand</a:t>
              </a:r>
            </a:p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entury Gothic" charset="0"/>
                  <a:ea typeface="Century Gothic" charset="0"/>
                  <a:cs typeface="Century Gothic" charset="0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charset="0"/>
                  <a:ea typeface="Century Gothic" charset="0"/>
                  <a:cs typeface="Century Gothic" charset="0"/>
                </a:rPr>
                <a:t>Small Intestine, SI 3</a:t>
              </a:r>
            </a:p>
          </p:txBody>
        </p:sp>
        <p:pic>
          <p:nvPicPr>
            <p:cNvPr id="14" name="Picture 10">
              <a:extLst>
                <a:ext uri="{FF2B5EF4-FFF2-40B4-BE49-F238E27FC236}">
                  <a16:creationId xmlns:a16="http://schemas.microsoft.com/office/drawing/2014/main" id="{1A9314DF-5D9F-EF50-1781-2B60BEF18A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19339" y="2158049"/>
              <a:ext cx="1119187" cy="1404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Oval 46">
              <a:extLst>
                <a:ext uri="{FF2B5EF4-FFF2-40B4-BE49-F238E27FC236}">
                  <a16:creationId xmlns:a16="http://schemas.microsoft.com/office/drawing/2014/main" id="{83F3461A-9FED-7D1C-46C0-993637B97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1738" y="2920048"/>
              <a:ext cx="76200" cy="873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877" tIns="45444" rIns="90877" bIns="45444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92347CC1-8606-F5C8-644F-2A9876D265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3138" y="2691448"/>
              <a:ext cx="228600" cy="2286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lIns="90877" tIns="45444" rIns="90877" bIns="45444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77EE60F5-F016-2AC6-EE7B-7F4C32DA3FF4}"/>
              </a:ext>
            </a:extLst>
          </p:cNvPr>
          <p:cNvSpPr txBox="1">
            <a:spLocks/>
          </p:cNvSpPr>
          <p:nvPr/>
        </p:nvSpPr>
        <p:spPr>
          <a:xfrm>
            <a:off x="628650" y="555171"/>
            <a:ext cx="7886700" cy="6083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 Light" panose="020F0302020204030204"/>
                <a:ea typeface="ＭＳ Ｐゴシック" pitchFamily="34" charset="-128"/>
                <a:cs typeface="+mj-cs"/>
              </a:rPr>
              <a:t>Setup Statement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30930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EEBAD-4122-B01D-2CF7-B012CA2D0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9416"/>
            <a:ext cx="7886700" cy="1325563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Anxiety Algorithm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B62073-852C-68C5-B824-77ECF6B2C022}"/>
              </a:ext>
            </a:extLst>
          </p:cNvPr>
          <p:cNvGrpSpPr/>
          <p:nvPr/>
        </p:nvGrpSpPr>
        <p:grpSpPr>
          <a:xfrm>
            <a:off x="756233" y="2209503"/>
            <a:ext cx="7504313" cy="3093535"/>
            <a:chOff x="724906" y="3331305"/>
            <a:chExt cx="7504313" cy="309353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0137D37-44FE-9337-DC38-1AB9F81B8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44684" y="3370025"/>
              <a:ext cx="2384535" cy="3054815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8B6DC9C-787B-54CE-CE69-B1511AFE971F}"/>
                </a:ext>
              </a:extLst>
            </p:cNvPr>
            <p:cNvGrpSpPr/>
            <p:nvPr/>
          </p:nvGrpSpPr>
          <p:grpSpPr>
            <a:xfrm>
              <a:off x="724906" y="3331305"/>
              <a:ext cx="2851365" cy="3043729"/>
              <a:chOff x="724906" y="3331305"/>
              <a:chExt cx="2851365" cy="3043729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BA30BBE2-E244-427E-6BF0-C09C5C0F5E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8831" y="3331305"/>
                <a:ext cx="2377440" cy="3043729"/>
              </a:xfrm>
              <a:prstGeom prst="rect">
                <a:avLst/>
              </a:prstGeom>
            </p:spPr>
          </p:pic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B52B3D30-DBE9-F195-68E9-A3A60891A1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1740" y="4049853"/>
                <a:ext cx="479284" cy="5312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1E3CA8CB-8142-6EFF-94B9-8D7445B1A1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98831" y="5575017"/>
                <a:ext cx="503634" cy="17690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E3EA8B31-F365-3D6F-0A36-EF209E7E62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3578" y="4716831"/>
                <a:ext cx="631649" cy="6141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99CD19-628F-840B-B8EC-E915D94ECC74}"/>
                  </a:ext>
                </a:extLst>
              </p:cNvPr>
              <p:cNvSpPr txBox="1"/>
              <p:nvPr/>
            </p:nvSpPr>
            <p:spPr>
              <a:xfrm>
                <a:off x="1161879" y="3825115"/>
                <a:ext cx="473389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ue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341F29-A8D7-D122-1B2B-28FD42CBA96B}"/>
                  </a:ext>
                </a:extLst>
              </p:cNvPr>
              <p:cNvSpPr txBox="1"/>
              <p:nvPr/>
            </p:nvSpPr>
            <p:spPr>
              <a:xfrm>
                <a:off x="724906" y="5663471"/>
                <a:ext cx="455449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ua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ECE974-2BAD-0FCE-5902-32ED8E091282}"/>
                  </a:ext>
                </a:extLst>
              </p:cNvPr>
              <p:cNvSpPr txBox="1"/>
              <p:nvPr/>
            </p:nvSpPr>
            <p:spPr>
              <a:xfrm>
                <a:off x="866666" y="4540733"/>
                <a:ext cx="455449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uc</a:t>
                </a:r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78A19396-D3DA-AA4C-ECA6-960BAF9951D7}"/>
                      </a:ext>
                    </a:extLst>
                  </p14:cNvPr>
                  <p14:cNvContentPartPr/>
                  <p14:nvPr/>
                </p14:nvContentPartPr>
                <p14:xfrm>
                  <a:off x="2283520" y="4121539"/>
                  <a:ext cx="270" cy="27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273878B2-426A-5502-C36F-49485E5CB72B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256520" y="4094539"/>
                    <a:ext cx="54000" cy="54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89BDCF70-F251-B1CB-0435-DE183A617F55}"/>
                      </a:ext>
                    </a:extLst>
                  </p14:cNvPr>
                  <p14:cNvContentPartPr/>
                  <p14:nvPr/>
                </p14:nvContentPartPr>
                <p14:xfrm>
                  <a:off x="2130883" y="4821994"/>
                  <a:ext cx="270" cy="27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77E08569-E8D3-BDDE-D442-64AC7710E6DC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103883" y="4794994"/>
                    <a:ext cx="54000" cy="54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992F9F58-4857-5E0D-0CA7-4DCFAAE2B19F}"/>
                      </a:ext>
                    </a:extLst>
                  </p14:cNvPr>
                  <p14:cNvContentPartPr/>
                  <p14:nvPr/>
                </p14:nvContentPartPr>
                <p14:xfrm>
                  <a:off x="1855633" y="5500496"/>
                  <a:ext cx="270" cy="27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39003EA4-454A-71F2-5937-EA3139C8EEA7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828633" y="5473496"/>
                    <a:ext cx="54000" cy="54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7F6C0D2-1BBC-F2FC-2621-A554EDC23E16}"/>
              </a:ext>
            </a:extLst>
          </p:cNvPr>
          <p:cNvSpPr txBox="1"/>
          <p:nvPr/>
        </p:nvSpPr>
        <p:spPr>
          <a:xfrm>
            <a:off x="4034117" y="2609707"/>
            <a:ext cx="1629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  Nine Gamut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977C3E-7379-612B-603E-E5C0E5EC0AC1}"/>
              </a:ext>
            </a:extLst>
          </p:cNvPr>
          <p:cNvSpPr txBox="1"/>
          <p:nvPr/>
        </p:nvSpPr>
        <p:spPr>
          <a:xfrm>
            <a:off x="1298869" y="1433203"/>
            <a:ext cx="6961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Sequence		     Bridge		             Sequence</a:t>
            </a:r>
          </a:p>
        </p:txBody>
      </p:sp>
    </p:spTree>
    <p:extLst>
      <p:ext uri="{BB962C8B-B14F-4D97-AF65-F5344CB8AC3E}">
        <p14:creationId xmlns:p14="http://schemas.microsoft.com/office/powerpoint/2010/main" val="3351310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81573C-6910-BE28-EECA-41E199F2CC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58"/>
          <a:stretch/>
        </p:blipFill>
        <p:spPr>
          <a:xfrm>
            <a:off x="639173" y="1110342"/>
            <a:ext cx="7680000" cy="47371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B02D5B-0D09-D753-EAA2-4057F78C7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9416"/>
            <a:ext cx="7886700" cy="1325563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9-Gamut Bridging Technique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422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1148963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 Light" panose="020F0302020204030204"/>
                <a:ea typeface="ＭＳ Ｐゴシック" pitchFamily="34" charset="-128"/>
                <a:cs typeface="+mn-cs"/>
              </a:rPr>
              <a:t>Floor to ceiling eye roll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 Light" panose="020F0302020204030204"/>
              <a:ea typeface="ＭＳ Ｐゴシック" pitchFamily="34" charset="-128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 Light" panose="020F0302020204030204"/>
                <a:ea typeface="ＭＳ Ｐゴシック" pitchFamily="34" charset="-128"/>
                <a:cs typeface="+mn-cs"/>
              </a:rPr>
              <a:t>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 Light" panose="020F0302020204030204"/>
                <a:ea typeface="ＭＳ Ｐゴシック" pitchFamily="34" charset="-128"/>
                <a:cs typeface="+mn-cs"/>
              </a:rPr>
              <a:t>While tapping back of hand: Close eyes, open eyes, look way down, slowly roll eyes straight up and back along the ceiling, gently flutter eyes closed, take a deep breath, open eyes when you’re ready.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54061"/>
              </a:solidFill>
              <a:effectLst/>
              <a:uLnTx/>
              <a:uFillTx/>
              <a:latin typeface="Calibri Light" panose="020F0302020204030204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641952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Template.potx" id="{24D93233-4C0C-43C4-8413-C781BFF85632}" vid="{E5CF060A-7B3A-49DD-88D4-2AF9791676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</TotalTime>
  <Words>115</Words>
  <Application>Microsoft Office PowerPoint</Application>
  <PresentationFormat>On-screen Show (4:3)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1_Office Theme</vt:lpstr>
      <vt:lpstr>PowerPoint Presentation</vt:lpstr>
      <vt:lpstr>Anxiety Algorithm</vt:lpstr>
      <vt:lpstr>9-Gamut Bridging Technique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Galvin</dc:creator>
  <cp:lastModifiedBy>Michael Galvin</cp:lastModifiedBy>
  <cp:revision>1</cp:revision>
  <dcterms:created xsi:type="dcterms:W3CDTF">2023-04-13T01:11:07Z</dcterms:created>
  <dcterms:modified xsi:type="dcterms:W3CDTF">2023-04-13T01:12:32Z</dcterms:modified>
</cp:coreProperties>
</file>